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094" r:id="rId3"/>
    <p:sldId id="261" r:id="rId5"/>
    <p:sldId id="262" r:id="rId6"/>
    <p:sldId id="263" r:id="rId7"/>
    <p:sldId id="264" r:id="rId8"/>
    <p:sldId id="265" r:id="rId9"/>
    <p:sldId id="266" r:id="rId10"/>
    <p:sldId id="457" r:id="rId11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36" y="77"/>
      </p:cViewPr>
      <p:guideLst>
        <p:guide orient="horz" pos="2876"/>
        <p:guide pos="22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FD168-0489-47AD-9C9B-359A15B170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5FA1E-D7CD-4D9E-A190-AD3D934493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2600" y="1279525"/>
            <a:ext cx="6138863" cy="3454400"/>
          </a:xfrm>
          <a:ln>
            <a:miter lim="800000"/>
          </a:ln>
        </p:spPr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2D2FF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2D2FF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2D2FF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08960" y="4783455"/>
            <a:ext cx="2926079" cy="2769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0"/>
            <a:ext cx="9142476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229" y="277105"/>
            <a:ext cx="851154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2D2FF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6947" y="1005363"/>
            <a:ext cx="7190104" cy="357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3.jpe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66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9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0447" y="1451151"/>
            <a:ext cx="9003110" cy="694313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 defTabSz="1088390">
              <a:spcAft>
                <a:spcPts val="2380"/>
              </a:spcAft>
              <a:buSzPct val="100000"/>
              <a:defRPr/>
            </a:pPr>
            <a:r>
              <a:rPr lang="zh-CN" altLang="en-US" sz="3600" b="1" spc="17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レーザーvs.プラズマソリューション</a:t>
            </a:r>
            <a:endParaRPr lang="zh-CN" altLang="en-US" sz="3600" b="1" spc="17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09215" y="2823143"/>
            <a:ext cx="3925570" cy="31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30" b="1" dirty="0">
                <a:solidFill>
                  <a:schemeClr val="bg1"/>
                </a:solidFill>
              </a:rPr>
              <a:t>作成：</a:t>
            </a:r>
            <a:r>
              <a:rPr lang="en-US" altLang="zh-CN" sz="1430" b="1" dirty="0">
                <a:solidFill>
                  <a:schemeClr val="bg1"/>
                </a:solidFill>
              </a:rPr>
              <a:t>Bodor Laser-</a:t>
            </a:r>
            <a:r>
              <a:rPr lang="ja-JP" altLang="en-US" sz="1430" b="1" dirty="0">
                <a:solidFill>
                  <a:schemeClr val="bg1"/>
                </a:solidFill>
              </a:rPr>
              <a:t>プロダクトマネージャー</a:t>
            </a:r>
            <a:r>
              <a:rPr lang="en-US" altLang="zh-CN" sz="1430" b="1" dirty="0">
                <a:solidFill>
                  <a:schemeClr val="bg1"/>
                </a:solidFill>
              </a:rPr>
              <a:t> </a:t>
            </a:r>
            <a:endParaRPr lang="zh-CN" altLang="ja-JP" sz="1600" b="1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27000" y="2366939"/>
            <a:ext cx="7290000" cy="0"/>
          </a:xfrm>
          <a:prstGeom prst="line">
            <a:avLst/>
          </a:prstGeom>
          <a:ln>
            <a:solidFill>
              <a:srgbClr val="EA5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905" y="370840"/>
            <a:ext cx="703770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</a:rPr>
              <a:t>プラズマと比較した</a:t>
            </a:r>
            <a:r>
              <a:rPr lang="ja-JP" sz="2000" dirty="0">
                <a:solidFill>
                  <a:srgbClr val="FFFFFF"/>
                </a:solidFill>
              </a:rPr>
              <a:t>ハイパワー</a:t>
            </a:r>
            <a:r>
              <a:rPr sz="2000" dirty="0">
                <a:solidFill>
                  <a:srgbClr val="FFFFFF"/>
                </a:solidFill>
              </a:rPr>
              <a:t>レーザー切断の9つの利点</a:t>
            </a:r>
            <a:endParaRPr sz="2000" dirty="0">
              <a:solidFill>
                <a:srgbClr val="FFFFFF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82027" y="1005363"/>
          <a:ext cx="7169227" cy="3561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2494"/>
                <a:gridCol w="1925320"/>
                <a:gridCol w="1908809"/>
                <a:gridCol w="1792604"/>
              </a:tblGrid>
              <a:tr h="4321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1000" b="1" spc="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仕様</a:t>
                      </a:r>
                      <a:endParaRPr lang="ja-JP" sz="1000" b="1" spc="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</a:pPr>
                      <a:r>
                        <a:rPr lang="ja-JP" sz="1000" b="1" spc="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レーザー加工機</a:t>
                      </a:r>
                      <a:endParaRPr lang="ja-JP" sz="1000" b="1" spc="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1000" b="1" spc="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プラズマ</a:t>
                      </a:r>
                      <a:endParaRPr lang="ja-JP" sz="1000" b="1" spc="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lang="ja-JP" sz="1000" b="1" spc="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レーザーのメリット</a:t>
                      </a:r>
                      <a:endParaRPr lang="ja-JP" sz="1000" b="1" spc="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</a:tr>
              <a:tr h="34575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ja-JP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位置決め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精度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0.14mm（@10m</a:t>
                      </a:r>
                      <a:r>
                        <a:rPr lang="ja-JP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テーブル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0.4mm（@10m</a:t>
                      </a:r>
                      <a:r>
                        <a:rPr lang="ja-JP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テーブル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精度高</a:t>
                      </a:r>
                      <a:r>
                        <a:rPr lang="ja-JP"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い</a:t>
                      </a:r>
                      <a:endParaRPr lang="ja-JP" sz="10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4575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断面垂直度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  <a:sym typeface="+mn-ea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0.2mm（@40mm厚）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5mm（@40mm厚）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</a:pPr>
                      <a:r>
                        <a:rPr lang="ja-JP"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後加工不要</a:t>
                      </a:r>
                      <a:endParaRPr lang="ja-JP" sz="10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5528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ja-JP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切断カーフ</a:t>
                      </a:r>
                      <a:endParaRPr lang="ja-JP"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0.2-1.6mm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039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3-6.0mm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</a:pPr>
                      <a:r>
                        <a:rPr lang="ja-JP"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ワーク節約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5-8%</a:t>
                      </a:r>
                      <a:endParaRPr sz="10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4575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ja-JP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残材</a:t>
                      </a:r>
                      <a:endParaRPr lang="ja-JP"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3-4mm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10mm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4575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熱の影響を受ける部分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0.1-0.4mm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753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0.5-2.0mm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低熱吸収、低変形</a:t>
                      </a:r>
                      <a:endParaRPr sz="10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4575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断面</a:t>
                      </a:r>
                      <a:r>
                        <a:rPr lang="ja-JP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品質</a:t>
                      </a:r>
                      <a:endParaRPr lang="ja-JP"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658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優れている、スラグが少ない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OK</a:t>
                      </a:r>
                      <a:endParaRPr lang="en-US"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</a:pPr>
                      <a:r>
                        <a:rPr lang="ja-JP"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バリ取り、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研磨不要</a:t>
                      </a:r>
                      <a:endParaRPr sz="10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5528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切割速度（中薄板）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非常に速い</a:t>
                      </a:r>
                      <a:endParaRPr lang="ja-JP"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やや速い</a:t>
                      </a:r>
                      <a:endParaRPr lang="ja-JP" altLang="en-US"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高い生産効率</a:t>
                      </a:r>
                      <a:endParaRPr sz="10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4575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小さな穴を開ける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直径／深さ比 20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3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小さな穴が開けられない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ドリルマシンとトランスファーの節約</a:t>
                      </a:r>
                      <a:endParaRPr sz="10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4401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作業環境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クリーン</a:t>
                      </a:r>
                      <a:endParaRPr lang="ja-JP"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大量な煙が発生</a:t>
                      </a:r>
                      <a:endParaRPr lang="ja-JP"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健康と環境への配慮</a:t>
                      </a:r>
                      <a:endParaRPr sz="10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4107" y="8429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84107" y="8620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4107" y="8810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84107" y="9001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84107" y="9191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84107" y="9382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84107" y="9572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40162" y="8429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40162" y="8620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40162" y="8810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40162" y="9001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40162" y="9191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40162" y="9382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40162" y="9572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40162" y="9763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40162" y="9953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40162" y="10144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40162" y="10334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40162" y="10525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40162" y="107156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264784" y="864058"/>
            <a:ext cx="15290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切割速</a:t>
            </a:r>
            <a:r>
              <a:rPr sz="1400" b="1" spc="5" dirty="0">
                <a:solidFill>
                  <a:srgbClr val="FFFFFF"/>
                </a:solidFill>
                <a:latin typeface="微软雅黑"/>
                <a:cs typeface="微软雅黑"/>
              </a:rPr>
              <a:t>度</a:t>
            </a:r>
            <a:r>
              <a:rPr sz="1400" b="1" spc="-10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微软雅黑"/>
                <a:cs typeface="微软雅黑"/>
              </a:rPr>
              <a:t>(m/m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微软雅黑"/>
                <a:cs typeface="微软雅黑"/>
              </a:rPr>
              <a:t>n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)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55332" y="300518"/>
            <a:ext cx="3659504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sz="2000" dirty="0">
                <a:solidFill>
                  <a:srgbClr val="FFFFFF"/>
                </a:solidFill>
              </a:rPr>
              <a:t>加工</a:t>
            </a:r>
            <a:r>
              <a:rPr sz="2000" dirty="0">
                <a:solidFill>
                  <a:srgbClr val="FFFFFF"/>
                </a:solidFill>
              </a:rPr>
              <a:t>速度（</a:t>
            </a:r>
            <a:r>
              <a:rPr lang="ja-JP" sz="2000" dirty="0">
                <a:solidFill>
                  <a:srgbClr val="FFFFFF"/>
                </a:solidFill>
              </a:rPr>
              <a:t>レーザー</a:t>
            </a:r>
            <a:r>
              <a:rPr sz="2000" spc="-30" dirty="0">
                <a:solidFill>
                  <a:srgbClr val="FFFFFF"/>
                </a:solidFill>
              </a:rPr>
              <a:t>V</a:t>
            </a:r>
            <a:r>
              <a:rPr sz="2000" dirty="0">
                <a:solidFill>
                  <a:srgbClr val="FFFFFF"/>
                </a:solidFill>
              </a:rPr>
              <a:t>S</a:t>
            </a:r>
            <a:r>
              <a:rPr lang="ja-JP" sz="2000" dirty="0">
                <a:solidFill>
                  <a:srgbClr val="FFFFFF"/>
                </a:solidFill>
              </a:rPr>
              <a:t>プラズマ</a:t>
            </a:r>
            <a:r>
              <a:rPr sz="2000" spc="5" dirty="0">
                <a:solidFill>
                  <a:srgbClr val="FFFFFF"/>
                </a:solidFill>
              </a:rPr>
              <a:t>）</a:t>
            </a:r>
            <a:endParaRPr sz="2000"/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76935" y="781685"/>
          <a:ext cx="7331075" cy="4230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6215"/>
                <a:gridCol w="1466215"/>
                <a:gridCol w="1466215"/>
                <a:gridCol w="1466215"/>
                <a:gridCol w="1466215"/>
              </a:tblGrid>
              <a:tr h="183515">
                <a:tc gridSpan="5">
                  <a:txBody>
                    <a:bodyPr/>
                    <a:lstStyle/>
                    <a:p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solidFill>
                      <a:srgbClr val="005BAC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1399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材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料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solidFill>
                      <a:srgbClr val="005BAC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27685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厚</a:t>
                      </a:r>
                      <a:r>
                        <a:rPr lang="ja-JP" sz="14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さ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(mm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)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12KW</a:t>
                      </a:r>
                      <a:r>
                        <a:rPr lang="ja-JP" sz="14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レーザー</a:t>
                      </a:r>
                      <a:endParaRPr lang="ja-JP" sz="1400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20KW</a:t>
                      </a:r>
                      <a:r>
                        <a:rPr lang="ja-JP" sz="14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レーザー</a:t>
                      </a:r>
                      <a:endParaRPr lang="ja-JP" sz="1400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300A</a:t>
                      </a:r>
                      <a:r>
                        <a:rPr lang="ja-JP" sz="14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プラズマ</a:t>
                      </a:r>
                      <a:endParaRPr lang="ja-JP" sz="1400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</a:tr>
              <a:tr h="271780">
                <a:tc rowSpan="7"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lang="ja-JP" sz="14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ステンレス</a:t>
                      </a:r>
                      <a:endParaRPr lang="ja-JP" sz="140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4.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-5.5</a:t>
                      </a:r>
                      <a:endParaRPr sz="12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ea typeface="+mn-ea"/>
                          <a:cs typeface="微软雅黑"/>
                        </a:rPr>
                        <a:t>6.0-8.5</a:t>
                      </a:r>
                      <a:endParaRPr sz="1200" b="1" dirty="0">
                        <a:solidFill>
                          <a:srgbClr val="FF0000"/>
                        </a:solidFill>
                        <a:latin typeface="微软雅黑"/>
                        <a:ea typeface="+mn-ea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3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74320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5">
                        <a:lnSpc>
                          <a:spcPts val="141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3.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-5.0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5.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-7.0</a:t>
                      </a:r>
                      <a:endParaRPr sz="12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2.67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78130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7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1.0-1.6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1.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5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-3.2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1.93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71780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0.5-0.8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7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1.5-2.0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1.43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81305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0.3-0.6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7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1.0-1.5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1.08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71145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40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0.3-0.5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0.3-0.6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0.45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79400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0.1-0.2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0.2-0.5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0.26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73050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14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炭素鋼</a:t>
                      </a:r>
                      <a:endParaRPr lang="ja-JP" sz="140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3-5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（air）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6-8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（air）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3.94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72415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2.5-4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（air）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5-6.5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（air）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3.44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81305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5">
                        <a:lnSpc>
                          <a:spcPct val="100000"/>
                        </a:lnSpc>
                      </a:pPr>
                      <a:r>
                        <a:rPr sz="1800" baseline="5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1.2-1.5（O</a:t>
                      </a:r>
                      <a:r>
                        <a:rPr sz="7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</a:t>
                      </a:r>
                      <a:r>
                        <a:rPr sz="1800" baseline="5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800" baseline="5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2.2-2.8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（air）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2.5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71145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5">
                        <a:lnSpc>
                          <a:spcPct val="100000"/>
                        </a:lnSpc>
                      </a:pPr>
                      <a:r>
                        <a:rPr sz="1800" baseline="5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0.5-1.6（O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</a:t>
                      </a:r>
                      <a:r>
                        <a:rPr sz="1800" baseline="5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800" baseline="5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5">
                        <a:lnSpc>
                          <a:spcPct val="100000"/>
                        </a:lnSpc>
                      </a:pPr>
                      <a:r>
                        <a:rPr sz="1800" baseline="5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1.0-1.6（O</a:t>
                      </a:r>
                      <a:r>
                        <a:rPr sz="7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</a:t>
                      </a:r>
                      <a:r>
                        <a:rPr sz="1800" baseline="5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800" baseline="5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1.9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279400">
                <a:tc vMerge="1"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5">
                        <a:lnSpc>
                          <a:spcPct val="100000"/>
                        </a:lnSpc>
                      </a:pPr>
                      <a:r>
                        <a:rPr sz="1800" baseline="5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0.3-0.7（O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</a:t>
                      </a:r>
                      <a:r>
                        <a:rPr sz="1800" baseline="5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800" baseline="5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5">
                        <a:lnSpc>
                          <a:spcPct val="100000"/>
                        </a:lnSpc>
                      </a:pPr>
                      <a:r>
                        <a:rPr sz="1800" baseline="5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0.8-2.0（O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</a:t>
                      </a:r>
                      <a:r>
                        <a:rPr sz="1800" baseline="5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800" baseline="5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1.5</a:t>
                      </a:r>
                      <a:endParaRPr sz="12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195" y="369570"/>
            <a:ext cx="819340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</a:rPr>
              <a:t>14</a:t>
            </a:r>
            <a:r>
              <a:rPr lang="ja-JP" sz="2000" dirty="0">
                <a:solidFill>
                  <a:srgbClr val="FFFFFF"/>
                </a:solidFill>
              </a:rPr>
              <a:t>・</a:t>
            </a:r>
            <a:r>
              <a:rPr sz="2000" dirty="0">
                <a:solidFill>
                  <a:srgbClr val="FFFFFF"/>
                </a:solidFill>
              </a:rPr>
              <a:t>30mmの炭素鋼の加工</a:t>
            </a:r>
            <a:r>
              <a:rPr lang="ja-JP" sz="2000" dirty="0">
                <a:solidFill>
                  <a:srgbClr val="FFFFFF"/>
                </a:solidFill>
              </a:rPr>
              <a:t>コスト</a:t>
            </a:r>
            <a:r>
              <a:rPr sz="2000" dirty="0">
                <a:solidFill>
                  <a:srgbClr val="FFFFFF"/>
                </a:solidFill>
              </a:rPr>
              <a:t>（</a:t>
            </a:r>
            <a:r>
              <a:rPr lang="ja-JP" sz="2000" dirty="0">
                <a:solidFill>
                  <a:srgbClr val="FFFFFF"/>
                </a:solidFill>
              </a:rPr>
              <a:t>ハイパワーレーザー</a:t>
            </a:r>
            <a:r>
              <a:rPr sz="2000" spc="-30" dirty="0">
                <a:solidFill>
                  <a:srgbClr val="FFFFFF"/>
                </a:solidFill>
              </a:rPr>
              <a:t>V</a:t>
            </a:r>
            <a:r>
              <a:rPr sz="2000" dirty="0">
                <a:solidFill>
                  <a:srgbClr val="FFFFFF"/>
                </a:solidFill>
              </a:rPr>
              <a:t>S</a:t>
            </a:r>
            <a:r>
              <a:rPr lang="ja-JP" sz="2000" dirty="0">
                <a:solidFill>
                  <a:srgbClr val="FFFFFF"/>
                </a:solidFill>
              </a:rPr>
              <a:t>プラズマ</a:t>
            </a:r>
            <a:r>
              <a:rPr sz="2000" spc="5" dirty="0">
                <a:solidFill>
                  <a:srgbClr val="FFFFFF"/>
                </a:solidFill>
              </a:rPr>
              <a:t>）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7334" y="809783"/>
          <a:ext cx="8599170" cy="4260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5410"/>
                <a:gridCol w="1976755"/>
                <a:gridCol w="1881504"/>
                <a:gridCol w="2095500"/>
              </a:tblGrid>
              <a:tr h="4394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ja-JP"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コスト</a:t>
                      </a:r>
                      <a:endParaRPr lang="ja-JP" sz="120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>
                        <a:lnSpc>
                          <a:spcPct val="100000"/>
                        </a:lnSpc>
                      </a:pPr>
                      <a:r>
                        <a:rPr lang="ja-JP"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レーザー切断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（12K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lang="ja-JP"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レーザー切断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（20K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W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2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lang="ja-JP"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プラズマ切断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（300A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2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  <a:solidFill>
                      <a:srgbClr val="005BA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機器の消耗品（元/時間</a:t>
                      </a: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lang="ja-JP" sz="12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70(電極、ノズル、ボルテックスリングなど)</a:t>
                      </a:r>
                      <a:endParaRPr sz="12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43217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消費電力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（元/</a:t>
                      </a: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時間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60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5274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酸素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消耗（元/小时）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ワーク搬送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（1人）</a:t>
                      </a: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と磨き作業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（2人）</a:t>
                      </a: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コスト</a:t>
                      </a:r>
                      <a:endParaRPr lang="ja-JP" sz="12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60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穴あけと位置決め、クレーンなど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（3人加设备等）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60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34168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確定コスト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（元/</a:t>
                      </a: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時間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65（75）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85（95）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282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52266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加工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速度（14mm</a:t>
                      </a: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　炭素鋼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4m/min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6m/min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3.4m/min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3480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ja-JP" sz="120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  <a:sym typeface="+mn-ea"/>
                        </a:rPr>
                        <a:t>運転コスト</a:t>
                      </a:r>
                      <a:r>
                        <a:rPr lang="en-US" altLang="ja-JP" sz="120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  <a:sym typeface="+mn-ea"/>
                        </a:rPr>
                        <a:t>/</a:t>
                      </a:r>
                      <a:r>
                        <a:rPr lang="ja-JP" altLang="en-US" sz="120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  <a:sym typeface="+mn-ea"/>
                        </a:rPr>
                        <a:t>メートル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65/60/4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=0.27元/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endParaRPr lang="en-US" sz="12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85/60/6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=0.24元/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endParaRPr lang="en-US" sz="12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282/60/3.4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=1.38元/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endParaRPr lang="en-US" sz="12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2857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5131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加工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速度（30mm</a:t>
                      </a:r>
                      <a:r>
                        <a:rPr lang="ja-JP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　炭素鋼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0.41m/min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1.2m/min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1.5m/min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2857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335121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ja-JP" sz="120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</a:rPr>
                        <a:t>運転コスト</a:t>
                      </a:r>
                      <a:r>
                        <a:rPr lang="en-US" altLang="ja-JP" sz="120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lang="ja-JP" altLang="en-US" sz="120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</a:rPr>
                        <a:t>メートル</a:t>
                      </a:r>
                      <a:endParaRPr lang="ja-JP" altLang="en-US" sz="1200">
                        <a:solidFill>
                          <a:schemeClr val="bg1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75/60/0.41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=3.05元/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endParaRPr lang="en-US" sz="12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95/60/1.2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=1.32元/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endParaRPr lang="en-US" sz="12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282/60/1.5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=3.13元/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endParaRPr lang="en-US" sz="12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535" y="179070"/>
            <a:ext cx="621411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sz="1450" b="1" spc="-10" dirty="0">
                <a:solidFill>
                  <a:srgbClr val="FFFFFF"/>
                </a:solidFill>
                <a:latin typeface="微软雅黑"/>
                <a:cs typeface="微软雅黑"/>
              </a:rPr>
              <a:t>ハイパワー</a:t>
            </a:r>
            <a:r>
              <a:rPr sz="1450" b="1" spc="-10" dirty="0">
                <a:solidFill>
                  <a:srgbClr val="FFFFFF"/>
                </a:solidFill>
                <a:latin typeface="微软雅黑"/>
                <a:cs typeface="微软雅黑"/>
              </a:rPr>
              <a:t>レーザーとプラズマ切断の比較、</a:t>
            </a:r>
            <a:r>
              <a:rPr lang="ja-JP" sz="1450" b="1" spc="-10" dirty="0">
                <a:solidFill>
                  <a:srgbClr val="FFFFFF"/>
                </a:solidFill>
                <a:latin typeface="微软雅黑"/>
                <a:cs typeface="微软雅黑"/>
              </a:rPr>
              <a:t>ワーク</a:t>
            </a:r>
            <a:r>
              <a:rPr sz="1450" b="1" spc="-10" dirty="0">
                <a:solidFill>
                  <a:srgbClr val="FFFFFF"/>
                </a:solidFill>
                <a:latin typeface="微软雅黑"/>
                <a:cs typeface="微软雅黑"/>
              </a:rPr>
              <a:t>の節約効果</a:t>
            </a:r>
            <a:endParaRPr sz="1450" b="1" spc="-10" dirty="0">
              <a:solidFill>
                <a:srgbClr val="FFFFFF"/>
              </a:solidFill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535" y="3453130"/>
            <a:ext cx="7012305" cy="143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5205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微软雅黑"/>
                <a:cs typeface="微软雅黑"/>
              </a:rPr>
              <a:t>炭素鋼厚板の切断概要</a:t>
            </a:r>
            <a:endParaRPr sz="1600" b="1" dirty="0">
              <a:solidFill>
                <a:srgbClr val="FFFFFF"/>
              </a:solidFill>
              <a:latin typeface="微软雅黑"/>
              <a:cs typeface="微软雅黑"/>
            </a:endParaRPr>
          </a:p>
          <a:p>
            <a:pPr marL="12700" marR="5080" algn="just">
              <a:lnSpc>
                <a:spcPct val="150000"/>
              </a:lnSpc>
              <a:spcBef>
                <a:spcPts val="50"/>
              </a:spcBef>
            </a:pPr>
            <a:r>
              <a:rPr sz="10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Ø  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微软雅黑"/>
                <a:cs typeface="微软雅黑"/>
              </a:rPr>
              <a:t>プラズマ切断に匹敵する効率を持つ10,000Wのレーザー、特に20KWのレーザーで安定した加工が可能です。</a:t>
            </a:r>
            <a:endParaRPr sz="1000" b="1" dirty="0">
              <a:solidFill>
                <a:srgbClr val="FFFFFF"/>
              </a:solidFill>
              <a:latin typeface="微软雅黑"/>
              <a:cs typeface="微软雅黑"/>
            </a:endParaRPr>
          </a:p>
          <a:p>
            <a:pPr marL="12700" marR="5080" algn="just">
              <a:lnSpc>
                <a:spcPct val="150000"/>
              </a:lnSpc>
              <a:spcBef>
                <a:spcPts val="50"/>
              </a:spcBef>
            </a:pPr>
            <a:r>
              <a:rPr sz="1000" b="1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Ø</a:t>
            </a:r>
            <a:r>
              <a:rPr sz="1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 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微软雅黑"/>
                <a:cs typeface="微软雅黑"/>
              </a:rPr>
              <a:t>プラズマカットシートのコストは加工費よりもはるかに高いので、レーザー加工の方が全体のコストはずっと小さくなります。</a:t>
            </a:r>
            <a:endParaRPr sz="1000" b="1" dirty="0">
              <a:solidFill>
                <a:srgbClr val="FFFFFF"/>
              </a:solidFill>
              <a:latin typeface="微软雅黑"/>
              <a:cs typeface="微软雅黑"/>
            </a:endParaRPr>
          </a:p>
          <a:p>
            <a:pPr marL="12700" marR="5080" algn="just">
              <a:lnSpc>
                <a:spcPct val="150000"/>
              </a:lnSpc>
              <a:spcBef>
                <a:spcPts val="50"/>
              </a:spcBef>
            </a:pPr>
            <a:r>
              <a:rPr sz="1000" b="1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Ø</a:t>
            </a:r>
            <a:r>
              <a:rPr sz="1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 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微软雅黑"/>
                <a:cs typeface="微软雅黑"/>
              </a:rPr>
              <a:t>同じサイズのプレートでも、より小さなレーザーでカットすることで、より多くのパーツを加工することができます。</a:t>
            </a:r>
            <a:endParaRPr sz="1000" b="1" dirty="0">
              <a:solidFill>
                <a:srgbClr val="FFFFFF"/>
              </a:solidFill>
              <a:latin typeface="微软雅黑"/>
              <a:cs typeface="微软雅黑"/>
            </a:endParaRPr>
          </a:p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sz="10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Ø </a:t>
            </a:r>
            <a:r>
              <a:rPr sz="1000" dirty="0">
                <a:solidFill>
                  <a:srgbClr val="FFFFFF"/>
                </a:solidFill>
              </a:rPr>
              <a:t>   レーザーはプラズマ切断に比べてテーパーが小さいため、小さな穴をワンパスで加工・成形することができます。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5347" y="941832"/>
            <a:ext cx="1901952" cy="11353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75347" y="2127504"/>
            <a:ext cx="1901952" cy="106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64680" y="3353810"/>
            <a:ext cx="1988185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微软雅黑"/>
                <a:cs typeface="微软雅黑"/>
              </a:rPr>
              <a:t>レーザーカットされたスリットの幅：1.56mm</a:t>
            </a:r>
            <a:endParaRPr sz="1200" dirty="0">
              <a:solidFill>
                <a:srgbClr val="FFFFFF"/>
              </a:solidFill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92555" y="606425"/>
            <a:ext cx="503872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sz="2000">
                <a:latin typeface="微软雅黑"/>
                <a:cs typeface="微软雅黑"/>
              </a:rPr>
              <a:t>カーフがより細く、ワークを節約できる</a:t>
            </a:r>
            <a:endParaRPr lang="ja-JP" sz="2000">
              <a:latin typeface="微软雅黑"/>
              <a:cs typeface="微软雅黑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3664" y="924560"/>
          <a:ext cx="6767193" cy="22466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990"/>
                <a:gridCol w="949960"/>
                <a:gridCol w="1116330"/>
                <a:gridCol w="1066164"/>
                <a:gridCol w="1041400"/>
                <a:gridCol w="1276349"/>
              </a:tblGrid>
              <a:tr h="532129">
                <a:tc>
                  <a:txBody>
                    <a:bodyPr/>
                    <a:lstStyle/>
                    <a:p>
                      <a:endParaRPr sz="145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lang="ja-JP" sz="16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厚さ</a:t>
                      </a:r>
                      <a:endParaRPr lang="ja-JP" sz="160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20mm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25mm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30mm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40mm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01955">
                <a:tc rowSpan="3">
                  <a:txBody>
                    <a:bodyPr/>
                    <a:lstStyle/>
                    <a:p>
                      <a:pPr marL="102870" marR="97155" indent="365760">
                        <a:lnSpc>
                          <a:spcPct val="103000"/>
                        </a:lnSpc>
                      </a:pPr>
                      <a:r>
                        <a:rPr lang="ja-JP" sz="1400">
                          <a:latin typeface="微软雅黑"/>
                          <a:cs typeface="微软雅黑"/>
                        </a:rPr>
                        <a:t>コスト</a:t>
                      </a:r>
                      <a:endParaRPr lang="ja-JP"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93675" algn="ctr">
                        <a:lnSpc>
                          <a:spcPct val="100000"/>
                        </a:lnSpc>
                      </a:pPr>
                      <a:r>
                        <a:rPr lang="ja-JP" sz="1450" b="1" dirty="0">
                          <a:latin typeface="微软雅黑"/>
                          <a:cs typeface="微软雅黑"/>
                        </a:rPr>
                        <a:t>プラズマ</a:t>
                      </a:r>
                      <a:endParaRPr lang="ja-JP" sz="1450" b="1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3.8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50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450" spc="-5" dirty="0">
                          <a:latin typeface="Calibri"/>
                          <a:cs typeface="Calibri"/>
                        </a:rPr>
                        <a:t>m</a:t>
                      </a:r>
                      <a:endParaRPr lang="en-US" sz="1450" spc="-5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4.7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50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45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45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5.7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50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45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45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7.6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50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45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45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431164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</a:pPr>
                      <a:r>
                        <a:rPr lang="ja-JP" sz="1450">
                          <a:latin typeface="微软雅黑"/>
                          <a:cs typeface="微软雅黑"/>
                        </a:rPr>
                        <a:t>レーザー</a:t>
                      </a:r>
                      <a:endParaRPr lang="ja-JP" sz="14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1.0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50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45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45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1.3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50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45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45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1.5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50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45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45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450" dirty="0">
                          <a:latin typeface="Calibri"/>
                          <a:cs typeface="Calibri"/>
                        </a:rPr>
                        <a:t>2.0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50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45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45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45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514350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64160" algn="ctr">
                        <a:lnSpc>
                          <a:spcPct val="100000"/>
                        </a:lnSpc>
                      </a:pPr>
                      <a:r>
                        <a:rPr lang="ja-JP" sz="1600" b="1" spc="5" dirty="0">
                          <a:latin typeface="微软雅黑"/>
                          <a:cs typeface="微软雅黑"/>
                        </a:rPr>
                        <a:t>節約</a:t>
                      </a:r>
                      <a:endParaRPr lang="ja-JP" sz="1600" b="1" spc="5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600" b="1" spc="15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60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b="1" spc="15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60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b="1" spc="15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60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15" dirty="0">
                          <a:latin typeface="宋体"/>
                          <a:cs typeface="宋体"/>
                        </a:rPr>
                        <a:t>元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600" spc="-5" dirty="0">
                          <a:latin typeface="Calibri"/>
                          <a:cs typeface="Calibri"/>
                          <a:sym typeface="+mn-ea"/>
                        </a:rPr>
                        <a:t>m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367029">
                <a:tc gridSpan="6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微软雅黑"/>
                          <a:cs typeface="微软雅黑"/>
                        </a:rPr>
                        <a:t>注：鉄板は4400人民元/トンで計算、厚さ20mm以上の鉄板：プラズマカットのスリット5～6mm、レーザーカットのスリット約1.5mm</a:t>
                      </a:r>
                      <a:endParaRPr sz="1000" b="1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3595" y="678180"/>
            <a:ext cx="3778250" cy="276225"/>
          </a:xfrm>
          <a:custGeom>
            <a:avLst/>
            <a:gdLst/>
            <a:ahLst/>
            <a:cxnLst/>
            <a:rect l="l" t="t" r="r" b="b"/>
            <a:pathLst>
              <a:path w="3778250" h="276225">
                <a:moveTo>
                  <a:pt x="0" y="0"/>
                </a:moveTo>
                <a:lnTo>
                  <a:pt x="3777996" y="0"/>
                </a:lnTo>
                <a:lnTo>
                  <a:pt x="3777996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0061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52470" y="739140"/>
            <a:ext cx="3389630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微软雅黑"/>
                <a:cs typeface="微软雅黑"/>
              </a:rPr>
              <a:t>アプリケーション分野：オイル、ガス、冶金</a:t>
            </a:r>
            <a:endParaRPr sz="1200" dirty="0">
              <a:solidFill>
                <a:srgbClr val="FFFFFF"/>
              </a:solidFill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1631" y="252984"/>
            <a:ext cx="1799844" cy="3599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61631" y="3857244"/>
            <a:ext cx="1826260" cy="861060"/>
          </a:xfrm>
          <a:prstGeom prst="rect">
            <a:avLst/>
          </a:prstGeom>
          <a:solidFill>
            <a:srgbClr val="0061A8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324485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微软雅黑"/>
                <a:cs typeface="微软雅黑"/>
              </a:rPr>
              <a:t>样件</a:t>
            </a:r>
            <a:r>
              <a:rPr sz="1000" b="1" spc="-5" dirty="0">
                <a:solidFill>
                  <a:srgbClr val="FFFFFF"/>
                </a:solidFill>
                <a:latin typeface="微软雅黑"/>
                <a:cs typeface="微软雅黑"/>
              </a:rPr>
              <a:t>： 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直径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500mm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圆盘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， 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厚度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25mm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，碳钢材质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，</a:t>
            </a:r>
            <a:endParaRPr sz="1000">
              <a:latin typeface="微软雅黑"/>
              <a:cs typeface="微软雅黑"/>
            </a:endParaRPr>
          </a:p>
          <a:p>
            <a:pPr marL="91440" marR="1016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加工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4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、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6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、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8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、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10mm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直通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小 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孔，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50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个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；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131" y="654684"/>
            <a:ext cx="2569845" cy="323215"/>
          </a:xfrm>
          <a:custGeom>
            <a:avLst/>
            <a:gdLst/>
            <a:ahLst/>
            <a:cxnLst/>
            <a:rect l="l" t="t" r="r" b="b"/>
            <a:pathLst>
              <a:path w="2569845" h="323215">
                <a:moveTo>
                  <a:pt x="0" y="0"/>
                </a:moveTo>
                <a:lnTo>
                  <a:pt x="2569464" y="0"/>
                </a:lnTo>
                <a:lnTo>
                  <a:pt x="2569464" y="323087"/>
                </a:lnTo>
                <a:lnTo>
                  <a:pt x="0" y="323087"/>
                </a:lnTo>
                <a:lnTo>
                  <a:pt x="0" y="0"/>
                </a:lnTo>
                <a:close/>
              </a:path>
            </a:pathLst>
          </a:custGeom>
          <a:solidFill>
            <a:srgbClr val="0D38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3380" y="721995"/>
            <a:ext cx="2555240" cy="23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微软雅黑"/>
                <a:cs typeface="微软雅黑"/>
              </a:rPr>
              <a:t>ケース1</a:t>
            </a:r>
            <a:r>
              <a:rPr sz="1500" b="1" dirty="0">
                <a:solidFill>
                  <a:srgbClr val="FFFFFF"/>
                </a:solidFill>
                <a:latin typeface="微软雅黑"/>
                <a:cs typeface="微软雅黑"/>
              </a:rPr>
              <a:t>：</a:t>
            </a:r>
            <a:r>
              <a:rPr lang="ja-JP" sz="1500" b="1" dirty="0">
                <a:solidFill>
                  <a:srgbClr val="FFFFFF"/>
                </a:solidFill>
                <a:latin typeface="微软雅黑"/>
                <a:cs typeface="微软雅黑"/>
              </a:rPr>
              <a:t>穴あけ円プレート</a:t>
            </a:r>
            <a:endParaRPr lang="ja-JP" sz="1500" b="1" dirty="0">
              <a:solidFill>
                <a:srgbClr val="FFFFFF"/>
              </a:solidFill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6229" y="277105"/>
            <a:ext cx="851154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dirty="0"/>
              <a:t>レーザー</a:t>
            </a:r>
            <a:r>
              <a:rPr dirty="0"/>
              <a:t>加工</a:t>
            </a:r>
            <a:r>
              <a:rPr spc="-5" dirty="0"/>
              <a:t> </a:t>
            </a:r>
            <a:r>
              <a:rPr dirty="0"/>
              <a:t>P</a:t>
            </a:r>
            <a:r>
              <a:rPr spc="-5" dirty="0"/>
              <a:t>K </a:t>
            </a:r>
            <a:r>
              <a:rPr lang="ja-JP" spc="-5" dirty="0"/>
              <a:t>伝統</a:t>
            </a:r>
            <a:r>
              <a:rPr dirty="0"/>
              <a:t>加工</a:t>
            </a:r>
            <a:endParaRPr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93370" y="1191260"/>
          <a:ext cx="6344411" cy="3470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285"/>
                <a:gridCol w="2388870"/>
                <a:gridCol w="1344929"/>
                <a:gridCol w="1346327"/>
              </a:tblGrid>
              <a:tr h="326072">
                <a:tc>
                  <a:txBody>
                    <a:bodyPr/>
                    <a:lstStyle/>
                    <a:p>
                      <a:endParaRPr sz="15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伝統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加工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12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kW</a:t>
                      </a:r>
                      <a:r>
                        <a:rPr lang="ja-JP"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レーザー</a:t>
                      </a:r>
                      <a:endParaRPr lang="ja-JP" sz="120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kW</a:t>
                      </a:r>
                      <a:r>
                        <a:rPr lang="ja-JP"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レーザー</a:t>
                      </a:r>
                      <a:endParaRPr lang="ja-JP" sz="120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lang="ja-JP"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所要機械</a:t>
                      </a:r>
                      <a:endParaRPr lang="ja-JP" sz="105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523875" marR="485775" indent="-3111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300Aプラズマ切断機、バリ取り機、フライス盤、ボール盤</a:t>
                      </a:r>
                      <a:endParaRPr sz="105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lang="ja-JP"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ファイバーレーザー加工機一台</a:t>
                      </a:r>
                      <a:endParaRPr lang="ja-JP" sz="105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lang="ja-JP"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ファイバーレーザー加工機一台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3401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必要人員数</a:t>
                      </a:r>
                      <a:endParaRPr sz="105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人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人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人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25754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必要な加工</a:t>
                      </a:r>
                      <a:r>
                        <a:rPr lang="ja-JP"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方法</a:t>
                      </a:r>
                      <a:endParaRPr lang="ja-JP" sz="105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578485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4</a:t>
                      </a:r>
                      <a:r>
                        <a:rPr lang="ja-JP"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種類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（4種類のドリルビットの交換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</a:t>
                      </a:r>
                      <a:r>
                        <a:rPr lang="ja-JP"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種類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</a:t>
                      </a:r>
                      <a:r>
                        <a:rPr lang="ja-JP"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種類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407352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二次加工が必要</a:t>
                      </a:r>
                      <a:r>
                        <a:rPr lang="ja-JP"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か否か</a:t>
                      </a:r>
                      <a:endParaRPr lang="ja-JP" sz="105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59055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二次研磨と仕上げが必要</a:t>
                      </a:r>
                      <a:endParaRPr sz="105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lang="ja-JP" sz="105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</a:rPr>
                        <a:t>後工程不要</a:t>
                      </a:r>
                      <a:endParaRPr lang="ja-JP" sz="1050">
                        <a:solidFill>
                          <a:schemeClr val="bg1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lang="ja-JP" sz="105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  <a:sym typeface="+mn-ea"/>
                        </a:rPr>
                        <a:t>後工程不要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33692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lang="ja-JP"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加工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速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度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9m/mi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n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1m/mi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n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5m/mi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n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84797">
                <a:tc rowSpan="2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lang="ja-JP" sz="105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</a:rPr>
                        <a:t>加工時間</a:t>
                      </a:r>
                      <a:endParaRPr lang="ja-JP" sz="1050">
                        <a:solidFill>
                          <a:schemeClr val="bg1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56min6s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7min19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s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5min22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s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436880">
                <a:tc vMerge="1">
                  <a:tcPr marL="0" marR="0" marT="0" marB="0">
                    <a:lnL w="7619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810" indent="153670" algn="just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(プラズマ切断：4分14秒、研削：38秒、縦フライス：1分34秒、穴あけ：16分40秒、ステーションの移動・分解：33分)</a:t>
                      </a:r>
                      <a:endParaRPr sz="75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cPr marL="0" marR="0" marT="0" marB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cPr marL="0" marR="0" marT="0" marB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81939">
                <a:tc rowSpan="2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加工</a:t>
                      </a:r>
                      <a:r>
                        <a:rPr lang="ja-JP"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コスト</a:t>
                      </a:r>
                      <a:endParaRPr lang="ja-JP" sz="105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52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23元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18元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53元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33692">
                <a:tc vMerge="1">
                  <a:tcPr marL="0" marR="0" marT="0" marB="0">
                    <a:lnL w="7619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57860" marR="19685" indent="-630555" algn="l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(プラズマアンダーカット単価：1.42元/m、外形長：1.57m、穴あけ単価：1元/個、50個）。)</a:t>
                      </a:r>
                      <a:endParaRPr sz="75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39395" marR="212090" indent="-20320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(単価：1.14</a:t>
                      </a:r>
                      <a:r>
                        <a:rPr lang="zh-CN"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/m、長さ：8.05m）。)</a:t>
                      </a:r>
                      <a:endParaRPr sz="75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39395" marR="212725" indent="-20320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(単価：1.06</a:t>
                      </a:r>
                      <a:r>
                        <a:rPr lang="zh-CN"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/m、長さ：8.05m）。)</a:t>
                      </a:r>
                      <a:endParaRPr sz="75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229" y="277105"/>
            <a:ext cx="851154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dirty="0">
                <a:sym typeface="+mn-ea"/>
              </a:rPr>
              <a:t>レーザー</a:t>
            </a:r>
            <a:r>
              <a:rPr dirty="0">
                <a:sym typeface="+mn-ea"/>
              </a:rPr>
              <a:t>加工</a:t>
            </a:r>
            <a:r>
              <a:rPr spc="-5" dirty="0">
                <a:sym typeface="+mn-ea"/>
              </a:rPr>
              <a:t> </a:t>
            </a:r>
            <a:r>
              <a:rPr dirty="0">
                <a:sym typeface="+mn-ea"/>
              </a:rPr>
              <a:t>P</a:t>
            </a:r>
            <a:r>
              <a:rPr spc="-5" dirty="0">
                <a:sym typeface="+mn-ea"/>
              </a:rPr>
              <a:t>K </a:t>
            </a:r>
            <a:r>
              <a:rPr lang="ja-JP" spc="-5" dirty="0">
                <a:sym typeface="+mn-ea"/>
              </a:rPr>
              <a:t>伝統</a:t>
            </a:r>
            <a:r>
              <a:rPr dirty="0">
                <a:sym typeface="+mn-ea"/>
              </a:rPr>
              <a:t>加工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71116" y="646176"/>
            <a:ext cx="4570730" cy="276225"/>
          </a:xfrm>
          <a:custGeom>
            <a:avLst/>
            <a:gdLst/>
            <a:ahLst/>
            <a:cxnLst/>
            <a:rect l="l" t="t" r="r" b="b"/>
            <a:pathLst>
              <a:path w="4570730" h="276225">
                <a:moveTo>
                  <a:pt x="0" y="0"/>
                </a:moveTo>
                <a:lnTo>
                  <a:pt x="4570476" y="0"/>
                </a:lnTo>
                <a:lnTo>
                  <a:pt x="4570476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0061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90445" y="713105"/>
            <a:ext cx="4131945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sz="1200" dirty="0">
                <a:solidFill>
                  <a:srgbClr val="FFFFFF"/>
                </a:solidFill>
                <a:latin typeface="微软雅黑"/>
                <a:cs typeface="微软雅黑"/>
              </a:rPr>
              <a:t>アプリケーション分野</a:t>
            </a:r>
            <a:r>
              <a:rPr sz="1200" dirty="0">
                <a:solidFill>
                  <a:srgbClr val="FFFFFF"/>
                </a:solidFill>
                <a:latin typeface="微软雅黑"/>
                <a:cs typeface="微软雅黑"/>
              </a:rPr>
              <a:t>：建設機械、オートメーション機器など。</a:t>
            </a:r>
            <a:endParaRPr sz="1200" dirty="0">
              <a:solidFill>
                <a:srgbClr val="FFFFFF"/>
              </a:solidFill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28104" y="461772"/>
            <a:ext cx="1799844" cy="36027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28104" y="4073652"/>
            <a:ext cx="1809114" cy="706120"/>
          </a:xfrm>
          <a:prstGeom prst="rect">
            <a:avLst/>
          </a:prstGeom>
          <a:solidFill>
            <a:srgbClr val="0061A8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marR="27813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微软雅黑"/>
                <a:cs typeface="微软雅黑"/>
              </a:rPr>
              <a:t>样件</a:t>
            </a:r>
            <a:r>
              <a:rPr sz="1000" b="1" spc="-5" dirty="0">
                <a:solidFill>
                  <a:srgbClr val="FFFFFF"/>
                </a:solidFill>
                <a:latin typeface="微软雅黑"/>
                <a:cs typeface="微软雅黑"/>
              </a:rPr>
              <a:t>： 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直径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500mm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齿轮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， 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厚度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12mm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，碳钢材质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， 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尖角R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1mm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，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42</a:t>
            </a:r>
            <a:r>
              <a:rPr sz="1000" dirty="0">
                <a:solidFill>
                  <a:srgbClr val="FFFFFF"/>
                </a:solidFill>
                <a:latin typeface="微软雅黑"/>
                <a:cs typeface="微软雅黑"/>
              </a:rPr>
              <a:t>个尖角</a:t>
            </a:r>
            <a:r>
              <a:rPr sz="1000" spc="-5" dirty="0">
                <a:solidFill>
                  <a:srgbClr val="FFFFFF"/>
                </a:solidFill>
                <a:latin typeface="微软雅黑"/>
                <a:cs typeface="微软雅黑"/>
              </a:rPr>
              <a:t>；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4131" y="623316"/>
            <a:ext cx="1777364" cy="321945"/>
          </a:xfrm>
          <a:custGeom>
            <a:avLst/>
            <a:gdLst/>
            <a:ahLst/>
            <a:cxnLst/>
            <a:rect l="l" t="t" r="r" b="b"/>
            <a:pathLst>
              <a:path w="1777364" h="321944">
                <a:moveTo>
                  <a:pt x="0" y="0"/>
                </a:moveTo>
                <a:lnTo>
                  <a:pt x="1776983" y="0"/>
                </a:lnTo>
                <a:lnTo>
                  <a:pt x="1776983" y="321564"/>
                </a:lnTo>
                <a:lnTo>
                  <a:pt x="0" y="321564"/>
                </a:lnTo>
                <a:lnTo>
                  <a:pt x="0" y="0"/>
                </a:lnTo>
                <a:close/>
              </a:path>
            </a:pathLst>
          </a:custGeom>
          <a:solidFill>
            <a:srgbClr val="0D38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3380" y="689610"/>
            <a:ext cx="1697990" cy="23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sz="1500" dirty="0">
                <a:solidFill>
                  <a:srgbClr val="FFFFFF"/>
                </a:solidFill>
                <a:latin typeface="微软雅黑"/>
                <a:cs typeface="微软雅黑"/>
              </a:rPr>
              <a:t>ケーズ</a:t>
            </a:r>
            <a:r>
              <a:rPr lang="en-US" altLang="ja-JP" sz="1500" dirty="0">
                <a:solidFill>
                  <a:srgbClr val="FFFFFF"/>
                </a:solidFill>
                <a:latin typeface="微软雅黑"/>
                <a:cs typeface="微软雅黑"/>
              </a:rPr>
              <a:t>2</a:t>
            </a:r>
            <a:r>
              <a:rPr sz="1500" dirty="0">
                <a:solidFill>
                  <a:srgbClr val="FFFFFF"/>
                </a:solidFill>
                <a:latin typeface="微软雅黑"/>
                <a:cs typeface="微软雅黑"/>
              </a:rPr>
              <a:t>：</a:t>
            </a:r>
            <a:r>
              <a:rPr sz="1500" b="1" dirty="0">
                <a:solidFill>
                  <a:srgbClr val="FFFFFF"/>
                </a:solidFill>
                <a:latin typeface="微软雅黑"/>
                <a:cs typeface="微软雅黑"/>
              </a:rPr>
              <a:t>歯車</a:t>
            </a:r>
            <a:endParaRPr sz="1500" b="1" dirty="0">
              <a:solidFill>
                <a:srgbClr val="FFFFFF"/>
              </a:solidFill>
              <a:latin typeface="微软雅黑"/>
              <a:cs typeface="微软雅黑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90322" y="1183639"/>
          <a:ext cx="6353556" cy="3524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1293"/>
                <a:gridCol w="2458085"/>
                <a:gridCol w="1346835"/>
                <a:gridCol w="1347343"/>
              </a:tblGrid>
              <a:tr h="275589">
                <a:tc>
                  <a:txBody>
                    <a:bodyPr/>
                    <a:lstStyle/>
                    <a:p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伝統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加工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12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kW</a:t>
                      </a:r>
                      <a:r>
                        <a:rPr lang="ja-JP"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レーザー</a:t>
                      </a:r>
                      <a:endParaRPr lang="ja-JP" sz="120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kW</a:t>
                      </a:r>
                      <a:r>
                        <a:rPr lang="ja-JP" sz="12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レーザー</a:t>
                      </a:r>
                      <a:endParaRPr lang="ja-JP" sz="120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lang="ja-JP"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所要機械</a:t>
                      </a:r>
                      <a:endParaRPr lang="ja-JP" sz="105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300Aプラズマ切断機、バリ取り機、フライス盤</a:t>
                      </a:r>
                      <a:endParaRPr sz="10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lang="ja-JP"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ファイバーレーザー加工機一台</a:t>
                      </a:r>
                      <a:endParaRPr lang="ja-JP" sz="105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lang="ja-JP"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ファイバーレーザー加工機一台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82892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必要人員数</a:t>
                      </a:r>
                      <a:endParaRPr sz="105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2人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1人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1人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75272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必要な加工</a:t>
                      </a:r>
                      <a:r>
                        <a:rPr lang="ja-JP"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方法</a:t>
                      </a:r>
                      <a:endParaRPr lang="ja-JP" sz="105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ja-JP" sz="10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3</a:t>
                      </a:r>
                      <a:r>
                        <a:rPr lang="ja-JP" sz="10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種類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</a:t>
                      </a:r>
                      <a:r>
                        <a:rPr lang="ja-JP"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種類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</a:t>
                      </a:r>
                      <a:r>
                        <a:rPr lang="ja-JP" sz="105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種類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64807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二次加工が必要</a:t>
                      </a:r>
                      <a:r>
                        <a:rPr lang="ja-JP"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か否か</a:t>
                      </a:r>
                      <a:endParaRPr lang="ja-JP" sz="105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59055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二次研磨と仕上げが必要</a:t>
                      </a:r>
                      <a:endParaRPr sz="105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lang="ja-JP" sz="105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</a:rPr>
                        <a:t>後工程不要</a:t>
                      </a:r>
                      <a:endParaRPr lang="ja-JP" sz="1050">
                        <a:solidFill>
                          <a:schemeClr val="bg1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lang="ja-JP" sz="105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  <a:sym typeface="+mn-ea"/>
                        </a:rPr>
                        <a:t>後工程不要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75272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lang="ja-JP"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加工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速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度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3.9m/min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5.5m/min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8.5m/min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80669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lang="ja-JP" sz="1050">
                          <a:solidFill>
                            <a:schemeClr val="bg1"/>
                          </a:solidFill>
                          <a:latin typeface="微软雅黑"/>
                          <a:cs typeface="微软雅黑"/>
                        </a:rPr>
                        <a:t>加工時間</a:t>
                      </a:r>
                      <a:endParaRPr lang="ja-JP" sz="1050">
                        <a:solidFill>
                          <a:schemeClr val="bg1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27min5s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19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1min30s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58s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601979">
                <a:tc>
                  <a:txBody>
                    <a:bodyPr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加工</a:t>
                      </a:r>
                      <a:r>
                        <a:rPr lang="ja-JP"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コスト</a:t>
                      </a:r>
                      <a:endParaRPr lang="ja-JP" sz="105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29845" indent="24003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(プラズマ切断：2分6秒＋研磨：38秒＋鋭角部の加工：2分21秒＋ステーションの移動・分解：22分)</a:t>
                      </a:r>
                      <a:endParaRPr sz="9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cPr marL="0" marR="0" marT="0" marB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cPr marL="0" marR="0" marT="0" marB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19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lang="ja-JP" sz="105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所要機械</a:t>
                      </a:r>
                      <a:endParaRPr lang="ja-JP" sz="1050" b="1" spc="-5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8.47元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1.62元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1.37元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599630">
                <a:tc>
                  <a:txBody>
                    <a:bodyPr/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必要人員数</a:t>
                      </a:r>
                      <a:endParaRPr sz="1050" b="1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00025" indent="-2222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(プラズマ＋バリ取り機＋フライス盤＋2人</a:t>
                      </a:r>
                      <a:r>
                        <a:rPr lang="ja-JP"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人件費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、単価：1.03</a:t>
                      </a:r>
                      <a:r>
                        <a:rPr lang="ja-JP"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/m、輪郭長さ：8.22m)</a:t>
                      </a:r>
                      <a:endParaRPr sz="9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90170" indent="-5842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(単価：0.197</a:t>
                      </a:r>
                      <a:r>
                        <a:rPr lang="ja-JP"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/m、</a:t>
                      </a:r>
                      <a:r>
                        <a:rPr lang="ja-JP"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加工図面総長さ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：8.22m)</a:t>
                      </a:r>
                      <a:endParaRPr sz="900" dirty="0">
                        <a:solidFill>
                          <a:srgbClr val="FFFFFF"/>
                        </a:solidFill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20">
                      <a:solidFill>
                        <a:srgbClr val="FFFFFF"/>
                      </a:solidFill>
                      <a:prstDash val="solid"/>
                    </a:lnL>
                    <a:lnR w="7619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54940" marR="88900" indent="-5778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</a:t>
                      </a:r>
                      <a:r>
                        <a:rPr lang="ja-JP"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単価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：0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167元/</a:t>
                      </a:r>
                      <a:r>
                        <a:rPr lang="en-US"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、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輪郭</a:t>
                      </a:r>
                      <a:r>
                        <a:rPr lang="ja-JP"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  <a:sym typeface="+mn-ea"/>
                        </a:rPr>
                        <a:t>長さ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：8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22</a:t>
                      </a:r>
                      <a:r>
                        <a:rPr lang="en-US"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 anchorCtr="0">
                    <a:lnL w="7619">
                      <a:solidFill>
                        <a:srgbClr val="FFFFFF"/>
                      </a:solidFill>
                      <a:prstDash val="solid"/>
                    </a:lnL>
                    <a:lnR w="7620">
                      <a:solidFill>
                        <a:srgbClr val="FFFFFF"/>
                      </a:solidFill>
                      <a:prstDash val="solid"/>
                    </a:lnR>
                    <a:lnT w="7620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0666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524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39" y="0"/>
            <a:ext cx="9162000" cy="5153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TABLE_BEAUTIFY" val="smartTable{c09f740b-33a0-46e8-8aa5-be8bf26a0d7a}"/>
</p:tagLst>
</file>

<file path=ppt/tags/tag11.xml><?xml version="1.0" encoding="utf-8"?>
<p:tagLst xmlns:p="http://schemas.openxmlformats.org/presentationml/2006/main">
  <p:tag name="KSO_WM_UNIT_TABLE_BEAUTIFY" val="smartTable{c28dfbe8-587a-4d3f-a2ec-edb176106855}"/>
</p:tagLst>
</file>

<file path=ppt/tags/tag12.xml><?xml version="1.0" encoding="utf-8"?>
<p:tagLst xmlns:p="http://schemas.openxmlformats.org/presentationml/2006/main">
  <p:tag name="KSO_WM_UNIT_TABLE_BEAUTIFY" val="smartTable{44c91755-23a3-4eaa-807b-39fd8d009116}"/>
</p:tagLst>
</file>

<file path=ppt/tags/tag13.xml><?xml version="1.0" encoding="utf-8"?>
<p:tagLst xmlns:p="http://schemas.openxmlformats.org/presentationml/2006/main">
  <p:tag name="KSO_WM_UNIT_PLACING_PICTURE_USER_VIEWPORT" val="{&quot;height&quot;:7495,&quot;width&quot;:13324}"/>
</p:tagLst>
</file>

<file path=ppt/tags/tag14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PLACING_PICTURE_USER_VIEWPORT" val="{&quot;height&quot;:8910,&quot;width&quot;:15840}"/>
</p:tagLst>
</file>

<file path=ppt/tags/tag5.xml><?xml version="1.0" encoding="utf-8"?>
<p:tagLst xmlns:p="http://schemas.openxmlformats.org/presentationml/2006/main">
  <p:tag name="KSO_WM_UNIT_ISCONTENTSTITLE" val="0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81_1*f*1"/>
  <p:tag name="KSO_WM_TEMPLATE_CATEGORY" val="diagram"/>
  <p:tag name="KSO_WM_TEMPLATE_INDEX" val="20200481"/>
  <p:tag name="KSO_WM_UNIT_LAYERLEVEL" val="1"/>
  <p:tag name="KSO_WM_TAG_VERSION" val="1.0"/>
  <p:tag name="KSO_WM_BEAUTIFY_FLAG" val="#wm#"/>
  <p:tag name="KSO_WM_UNIT_PRESET_TEXT" val="户外拓展训练通常利用崇山峻岭、翰海大川等自然环境，通过精心设计的活动达到“磨练意志、陶冶情操、完善人格、熔炼团队”的拓展培训目的。"/>
</p:tagLst>
</file>

<file path=ppt/tags/tag6.xml><?xml version="1.0" encoding="utf-8"?>
<p:tagLst xmlns:p="http://schemas.openxmlformats.org/presentationml/2006/main">
  <p:tag name="KSO_WM_SLIDE_ID" val="diagram2020048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76*452"/>
  <p:tag name="KSO_WM_SLIDE_POSITION" val="41*43"/>
  <p:tag name="KSO_WM_TAG_VERSION" val="1.0"/>
  <p:tag name="KSO_WM_BEAUTIFY_FLAG" val="#wm#"/>
  <p:tag name="KSO_WM_TEMPLATE_CATEGORY" val="diagram"/>
  <p:tag name="KSO_WM_TEMPLATE_INDEX" val="20200481"/>
  <p:tag name="KSO_WM_SLIDE_LAYOUT" val="a_f"/>
  <p:tag name="KSO_WM_SLIDE_LAYOUT_CNT" val="1_1"/>
  <p:tag name="KSO_WM_SPECIAL_SOURCE" val="bdnull"/>
</p:tagLst>
</file>

<file path=ppt/tags/tag7.xml><?xml version="1.0" encoding="utf-8"?>
<p:tagLst xmlns:p="http://schemas.openxmlformats.org/presentationml/2006/main">
  <p:tag name="KSO_WM_UNIT_TABLE_BEAUTIFY" val="smartTable{18edf5b6-b13b-4f53-af69-5798be1fe083}"/>
</p:tagLst>
</file>

<file path=ppt/tags/tag8.xml><?xml version="1.0" encoding="utf-8"?>
<p:tagLst xmlns:p="http://schemas.openxmlformats.org/presentationml/2006/main">
  <p:tag name="KSO_WM_UNIT_TABLE_BEAUTIFY" val="smartTable{726ff29f-745f-4cf7-8eee-51af460b8c31}"/>
</p:tagLst>
</file>

<file path=ppt/tags/tag9.xml><?xml version="1.0" encoding="utf-8"?>
<p:tagLst xmlns:p="http://schemas.openxmlformats.org/presentationml/2006/main">
  <p:tag name="KSO_WM_UNIT_TABLE_BEAUTIFY" val="smartTable{f123f038-903d-4f1d-b9dd-4b6680fe9c8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2975</Words>
  <Application>WPS 表格</Application>
  <PresentationFormat>全屏显示(16:9)</PresentationFormat>
  <Paragraphs>555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方正书宋_GBK</vt:lpstr>
      <vt:lpstr>Wingdings</vt:lpstr>
      <vt:lpstr>微软雅黑</vt:lpstr>
      <vt:lpstr>汉仪旗黑</vt:lpstr>
      <vt:lpstr>微软雅黑</vt:lpstr>
      <vt:lpstr>Arial</vt:lpstr>
      <vt:lpstr>Calibri</vt:lpstr>
      <vt:lpstr>宋体</vt:lpstr>
      <vt:lpstr>Helvetica Neue</vt:lpstr>
      <vt:lpstr>MS PGothic</vt:lpstr>
      <vt:lpstr>苹方-简</vt:lpstr>
      <vt:lpstr>汉仪书宋二KW</vt:lpstr>
      <vt:lpstr>宋体</vt:lpstr>
      <vt:lpstr>Arial Unicode MS</vt:lpstr>
      <vt:lpstr>等线</vt:lpstr>
      <vt:lpstr>汉仪中等线KW</vt:lpstr>
      <vt:lpstr>Calibri</vt:lpstr>
      <vt:lpstr>Office Theme</vt:lpstr>
      <vt:lpstr>PowerPoint 演示文稿</vt:lpstr>
      <vt:lpstr>プラズマと比較したハイパワーレーザー切断の9つの利点</vt:lpstr>
      <vt:lpstr>加工速度（レーザーVSプラズマ）</vt:lpstr>
      <vt:lpstr>14・30mmの炭素鋼の加工コスト（ハイパワーレーザーVSプラズマ）</vt:lpstr>
      <vt:lpstr>カーフがより細く、ワークを節約できる</vt:lpstr>
      <vt:lpstr>レーザー加工 PK 伝統加工</vt:lpstr>
      <vt:lpstr>レーザー加工 PK 伝統加工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fengtingting</cp:lastModifiedBy>
  <cp:revision>29</cp:revision>
  <dcterms:created xsi:type="dcterms:W3CDTF">2021-07-29T08:49:17Z</dcterms:created>
  <dcterms:modified xsi:type="dcterms:W3CDTF">2021-07-29T08:49:17Z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Creator">
    <vt:lpwstr>WPS 演示</vt:lpwstr>
  </property>
  <property fmtid="{D5CDD505-2E9C-101B-9397-08002B2CF9AE}" pid="4" name="LastSaved">
    <vt:filetime>1900-01-00T00:00:00Z</vt:filetime>
  </property>
  <property fmtid="{D5CDD505-2E9C-101B-9397-08002B2CF9AE}" pid="5" name="KSOProductBuildVer">
    <vt:lpwstr>2052-3.6.0.5672</vt:lpwstr>
  </property>
</Properties>
</file>